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272A4-44F0-B65A-C6C0-6817347BC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C1DC03-259C-5E5D-598A-4841FB0B4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25B76-C03A-E0AD-F70D-A24D1ED1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ACF1-0DD4-2E7A-B963-E884D88D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7509A-34F5-E6C7-730D-68ACC00F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6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C7572-217E-548F-B03E-2D03FF47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8A2E7C-A584-8337-E355-5A9F7BCE1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B3BA7-427C-306B-9398-153D1047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90D70-47BB-D8AC-4761-0456AEDB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8ECAD-5295-99AB-2655-22F1FF7C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4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01C05C-9BE3-D19B-E27E-47E5C14B7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0999CF-7BFE-0D09-6784-293B9F695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74A29-DBD0-AE14-66EF-C9BAD16C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A5718-DF48-C319-8411-308481E4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206A8-ACF3-26C4-AF47-B0EE0DA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7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261EF-FFEB-E64E-6B30-1A42A0A7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1929A-EBFD-7578-1ED8-B87AAFB3F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38E9F-F90C-9CE8-1AC4-5BF0CF10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378BF7-FC61-F5F7-6EDC-170E19AF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A3198-6B39-F95D-F26D-AC4907B0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8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D1F49-CD79-B1B4-8FDE-88CFD92F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0C5BD8-4B03-7341-BA80-967307B3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693C34-489A-2208-C665-214BF1EA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0C49-7871-ABB8-4441-80E99F6F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1C840-2E26-833B-4CCA-CD69BCFC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77B89-5C75-61F6-63C9-7221F133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9E626-E48C-D219-763F-BBDA5D9B8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683C9A-DE1C-3398-0D31-4158BC1BD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5A63D6-1361-386A-8DC4-CE9EBE20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096D5-920D-109B-08F4-45176801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AFD80-D5C2-5A14-64B4-6C826164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0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AE6DD-9E01-6A58-F5DE-53D09738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B90BC-9EAD-F018-A824-A8E355B3D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1F79E6-0345-3276-FD99-9A9C69A12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006ED0-D3B5-DF02-1DDD-849ADF22C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F57346-6547-6561-7395-284DF1368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9B7330-95E5-238E-E73D-923A3F48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97D84-5650-065E-EA98-9F7EB61B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FE167-5950-1E81-BEE4-526C39D8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DA6E8-DBEC-49E6-A014-81E24C6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4215E0-CF91-5989-CB23-0DF135D8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CBCE1C-07D2-BBC3-D958-B66D0E88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B1B9AE-EA95-4618-0F4D-6BB15BDF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9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F098E8-E645-25FD-5512-9F65B62F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481F6B-6FB6-5F66-C798-35EAAF09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5CBCFF-56BB-AC99-32F3-2C5726E0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1E100-1F79-CE4D-4945-2C7DA7CB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7A070-08BE-F251-6DBF-01AB82D2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9897C-7FFB-D8E6-555B-384A4C271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BB2302-4992-C1AE-A0B8-1EDB7F3A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C7F00A-31D4-3006-BB9C-FB0FF3AF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2F4D3B-686C-9DDF-D005-024C6BCF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4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6DDA7-1493-2753-9765-2908B0F3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7B3F1F-12B6-06E7-683D-D3AAFE479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F24BD-51A7-A0F5-C1ED-D623F43F4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BB348A-7165-0692-C0BC-4D1E24A4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8EC537-1F2A-1353-15A4-500B9AC7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FE812A-4F7F-5FB6-B6EF-303D569D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6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5DC45-DE6A-B645-9262-830A50AB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510613-11C1-C759-9179-4D723ACD3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CB4647-DB9D-1BE6-F9CF-BAFB2F0F8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E787-5C19-42F6-A9BF-9F2EAF3757B6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E00DC2-FA17-9717-3E9D-5423E9AA6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AD6B2-E0F8-ECEE-1E8A-4452CC13B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982EF-9514-40FC-B077-50758AD9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2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A5C50-982F-1684-0323-27EFF0CA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105FF-A0E1-C18C-370B-E1383A28E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21" y="1719084"/>
            <a:ext cx="10723809" cy="265595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жизнеобеспечения при работе людей в космическом пространстве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инженерные решения позволяют человеку работать в космосе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47BCD-1E20-5258-F50A-3813FB6D1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290" y="6250547"/>
            <a:ext cx="2365420" cy="37241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декабря 2025 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9696B-777D-43AB-68C0-E7F4BAFE1B68}"/>
              </a:ext>
            </a:extLst>
          </p:cNvPr>
          <p:cNvSpPr txBox="1"/>
          <p:nvPr/>
        </p:nvSpPr>
        <p:spPr>
          <a:xfrm>
            <a:off x="6915955" y="4808113"/>
            <a:ext cx="470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Е.С. к.т.н., доцент кафедры «Материаловедение, технологии материалов и термическая обработка металлов»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0A33C8-D9B4-9B4A-C35D-F96AF56D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4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D5414-472B-D12A-3FD1-E872574D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12BA-4092-102E-BE08-80748328D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473" y="974501"/>
            <a:ext cx="10723809" cy="78822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без скафандра в космосе нельзя?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BC1F60B1-3C76-351E-5132-642728C99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144" y="2099254"/>
            <a:ext cx="9144000" cy="4348767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смертельно опасная среда: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 (отсутствие газов)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Экстремальные температуры от −150 °C до +120 °C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радиация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Микрометеориты и космический мусор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Скафандр это одноместный космический корабль с персональной системой жизнеобеспечения компенсирующий неблагоприятные факторы внешней среды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8E02C7-D3E5-7293-381E-F7DED159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Свежие снимки Земли с борта МКС - 11.03.20 09:33 | Пикабу">
            <a:extLst>
              <a:ext uri="{FF2B5EF4-FFF2-40B4-BE49-F238E27FC236}">
                <a16:creationId xmlns:a16="http://schemas.microsoft.com/office/drawing/2014/main" id="{1641F3DF-95D7-33E2-5618-29377DDD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78" y="1905145"/>
            <a:ext cx="2486171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экстремальные температура иллюстрация вектора. иллюстрации насчитывающей  низко - 15884208">
            <a:extLst>
              <a:ext uri="{FF2B5EF4-FFF2-40B4-BE49-F238E27FC236}">
                <a16:creationId xmlns:a16="http://schemas.microsoft.com/office/drawing/2014/main" id="{970541C8-A305-D444-7F56-E0069CBA5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>
            <a:fillRect/>
          </a:stretch>
        </p:blipFill>
        <p:spPr bwMode="auto">
          <a:xfrm>
            <a:off x="8841557" y="3812449"/>
            <a:ext cx="1415709" cy="1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A108D-6E21-5C5F-AB72-D3989FC86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2656" y="3670480"/>
            <a:ext cx="1905000" cy="190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A89524-DFB5-2290-57A2-22DD817A2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706" y="5253274"/>
            <a:ext cx="1836875" cy="14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908FD-959C-28C4-DD9B-0BEE54CCE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2C310-9366-E507-A040-5FE4EAF7E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076" y="1030310"/>
            <a:ext cx="10723809" cy="78822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функционал скафандра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CC18116D-585A-430E-770C-B3927A08B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0567"/>
            <a:ext cx="9144000" cy="3374267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космонавта (восполнение кислорода и удаление углекислого газа)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для тела (компенсация окружающего вакуума)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температуры тела космонавта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 теплоты и влаги за борт скафандра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Барьерная защита от внешней среды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A8FCF-7FB5-A669-4DE7-ADA0E02E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B56D63-E610-6EE9-D528-0C0C19758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2" y="1818538"/>
            <a:ext cx="2276072" cy="3034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DBFEF-63DE-FD0C-DFE0-C104C3CAA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417" t="9421" r="8677" b="1373"/>
          <a:stretch>
            <a:fillRect/>
          </a:stretch>
        </p:blipFill>
        <p:spPr>
          <a:xfrm>
            <a:off x="9711507" y="3889419"/>
            <a:ext cx="2210036" cy="28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2FE99-18A4-9AC8-665C-D4BD354D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FE186-D1EB-472F-D227-5CCBFB64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766" y="1017431"/>
            <a:ext cx="10723809" cy="78822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терморегуляции космонавта в скафандре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B82D4EA4-EB09-7EFA-F925-4AAC06FC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980" y="2013395"/>
            <a:ext cx="9144000" cy="3928059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воздуха → нет теплообмена как на Земле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постоянно выделяет теплоту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скафандр это термос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очень сильно нагревает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тени — экстремальный холод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3513" algn="l" defTabSz="9413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скорее перегреется, чем замёрзнет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D2157-023C-0F2F-F0F3-84E2648C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45D54-DBDE-8516-AA70-4FC18DEB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92" y="2056327"/>
            <a:ext cx="2746183" cy="1829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BCDD0-6FE1-2D83-5E52-01B4F9CA63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812" r="10338"/>
          <a:stretch>
            <a:fillRect/>
          </a:stretch>
        </p:blipFill>
        <p:spPr>
          <a:xfrm>
            <a:off x="9886114" y="4217428"/>
            <a:ext cx="2056896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D420D-D1D8-DE2A-315D-7B3F24024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04AB9-C7B1-2995-A016-9D548F668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076" y="1030310"/>
            <a:ext cx="10723809" cy="788228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Жидкостная система охлаждения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DB0D3B3-D4BD-F162-8EAB-60DED0567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980" y="2013395"/>
            <a:ext cx="9144000" cy="3928059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скафандром — специальный костюм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Вшитые трубки с водой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забирает теплоту от тела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Теплота отводится за борт через систему охлаждения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3513" algn="l" defTabSz="94138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похож на радиатор в автомобиле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13DA8-63BB-9483-58E9-33D9E41A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7A2A1-7941-1874-143F-6084D3C21D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789"/>
          <a:stretch>
            <a:fillRect/>
          </a:stretch>
        </p:blipFill>
        <p:spPr>
          <a:xfrm>
            <a:off x="151261" y="2092817"/>
            <a:ext cx="2372999" cy="35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7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AC6A5-640B-DD85-3071-A8F0D7F06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D30A5-CED5-3C41-B295-7A23034E5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076" y="1030310"/>
            <a:ext cx="10723809" cy="788228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Теплообменник-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сублиматор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3C1963C6-D0C0-472C-EF2F-5EBFE79F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8254" y="1940415"/>
            <a:ext cx="8671774" cy="4078312"/>
          </a:xfrm>
        </p:spPr>
        <p:txBody>
          <a:bodyPr>
            <a:noAutofit/>
          </a:bodyPr>
          <a:lstStyle/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Теплообменник-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сублиматор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теплообменный узел работающий в вакууме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запас воды в скафандре и вакуум космоса для охлаждения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вентиляторов или радиаторов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Пористая мембрана — ключевой элемент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Поры мембраны не позволяют жидкой воде проходить сквозь нее, однако происходит испарение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 удерживает воду за счёт поверхностного натяжения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Тёплая вода из охлаждающего костюма поступает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сублиматор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пористой мембраны вода замерзает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вакууме лёд сразу превращается в пар (сублимация)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уносится большое количество тепла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Охлаждённая вода возвращается обратно к костюму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D047C-7794-AEB3-8761-373568B9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E6ED6F-1C70-0C68-1B3C-93011A74D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08" y="1840961"/>
            <a:ext cx="3251446" cy="17314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0DA747-FDB9-37EE-5CA1-DB3CBDC6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34" y="397957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92CE5-C520-D6A7-FFF5-E6368BAE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169AE-F983-BFC9-3C6E-4D30D62F8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957" y="983088"/>
            <a:ext cx="10723809" cy="78822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пористых мембран для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сублиматора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47E372E-8899-DD9B-5DD3-79405C477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5024" y="1867434"/>
            <a:ext cx="8066467" cy="4468971"/>
          </a:xfrm>
        </p:spPr>
        <p:txBody>
          <a:bodyPr>
            <a:noAutofit/>
          </a:bodyPr>
          <a:lstStyle/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Пористые мембраны изготавливаются из порошков металлов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материалы, полученные методами порошковой металлургии, что позволяет формировать контролируемую пористую структуру практически из любых металлов.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распространённые материалы — алюминий и титан алюминий — лёгкий, с высокой теплопроводностью титан — прочный, коррозионно-стойкий, надёжный при длительной работе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параметры пористых мембран: объёмная пористость: 15–40 % средний размер пор: 3–20 мкм толщина мембран: 1–6 мм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пор — критический параметр, поры должны быть достаточно малы, чтобы удерживать жидкую воду за счёт поверхностного натяжения при этом обеспечивается интенсивная сублимация льда в вакууме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 материала важна для эффективности алюминиевые мембраны: до ~25 Вт/(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м·К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титановые мембраны: ~2–5 Вт/(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м·К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Это повлияет на скорость отвода тепла и стабильность работы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сублиматора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BBC63-05AA-02A1-25A6-D9C99296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1CD75B-C451-637B-C232-BAA7CF2D0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2" y="1719084"/>
            <a:ext cx="2596502" cy="18062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A76B8B-8D0D-1EC2-198E-C68949BE6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92" y="5016092"/>
            <a:ext cx="2054718" cy="18419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663209-E7D5-FADD-6425-D4F2E4B4C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82" y="3144971"/>
            <a:ext cx="4257564" cy="20373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842034-D796-4617-454D-8BC260D20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891" y="4260492"/>
            <a:ext cx="2535796" cy="253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8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FB965-7B8B-80AF-CE4E-882BF0A04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2ED08-5821-D648-6ED2-A5A74BAF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125" y="1030310"/>
            <a:ext cx="11500833" cy="788228"/>
          </a:xfrm>
        </p:spPr>
        <p:txBody>
          <a:bodyPr>
            <a:noAutofit/>
          </a:bodyPr>
          <a:lstStyle/>
          <a:p>
            <a:pPr marL="896937" algn="l" defTabSz="941388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Скафандр — сложная инженерная система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6D08D1A-925F-B672-187C-440D98E15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860" y="2245215"/>
            <a:ext cx="9144000" cy="788228"/>
          </a:xfrm>
        </p:spPr>
        <p:txBody>
          <a:bodyPr>
            <a:noAutofit/>
          </a:bodyPr>
          <a:lstStyle/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Терморегулирование при вне корабельной деятельности — ключ к выживанию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Высокотехнологичные новые пористые материалы ключевой элемент теплообменников</a:t>
            </a:r>
          </a:p>
          <a:p>
            <a:pPr marL="1524000" indent="-627063" algn="l" defTabSz="941388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космоса начинается с инженерии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1CAEC-0D17-65D2-02E9-A55B25C4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52B4A4-6912-7E3B-DA76-BFC2F0F1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63" y="3631574"/>
            <a:ext cx="3810000" cy="2857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AFDFD4-80C6-2BA1-F4EE-47DB9CDE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27" y="3631574"/>
            <a:ext cx="680357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2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3B46-4CCA-FB3E-4ED0-DD669AB78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BFB0B-23E5-854B-A95E-BC13013D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" y="62148"/>
            <a:ext cx="1800000" cy="16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213AD-54BD-70B9-77BE-403BFB81B4C9}"/>
              </a:ext>
            </a:extLst>
          </p:cNvPr>
          <p:cNvSpPr txBox="1"/>
          <p:nvPr/>
        </p:nvSpPr>
        <p:spPr>
          <a:xfrm>
            <a:off x="3090929" y="2222679"/>
            <a:ext cx="615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E1560-010A-D101-4FD7-C0F8081262FE}"/>
              </a:ext>
            </a:extLst>
          </p:cNvPr>
          <p:cNvSpPr txBox="1"/>
          <p:nvPr/>
        </p:nvSpPr>
        <p:spPr>
          <a:xfrm>
            <a:off x="1579809" y="4838410"/>
            <a:ext cx="9534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Алексеев С. М., Уманский С. П. Высотные и космические скафандры. — М. : Машиностроение, 1973. — 280 с.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Алексеев С. М. Космические скафандры вчера, сегодня, завтра. — М. : Знание, 1987. — 64 с. : ил. — (Новое в жизни, науке, технике. Сер. «Космонавтика, астрономия» ; № 2).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Иванов Д. И.,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Хромушкин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И. Системы жизнеобеспечения человека при высотных и космических полётах. — М. : Машиностроение, 1968. — 141 с. : ил., табл.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56 назв.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Алексеев С. М., Уманский С. П. Высотные и космические скафандры. — М. : Машиностроение, 1973. — 280 с. : ил., табл.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110 назв.</a:t>
            </a:r>
          </a:p>
        </p:txBody>
      </p:sp>
    </p:spTree>
    <p:extLst>
      <p:ext uri="{BB962C8B-B14F-4D97-AF65-F5344CB8AC3E}">
        <p14:creationId xmlns:p14="http://schemas.microsoft.com/office/powerpoint/2010/main" val="4099120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600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Технологии жизнеобеспечения при работе людей в космическом пространстве Какие инженерные решения позволяют человеку работать в космосе</vt:lpstr>
      <vt:lpstr>Почему без скафандра в космосе нельзя?</vt:lpstr>
      <vt:lpstr>Основной функционал скафандра</vt:lpstr>
      <vt:lpstr>Проблемы терморегуляции космонавта в скафандре</vt:lpstr>
      <vt:lpstr>Жидкостная система охлаждения</vt:lpstr>
      <vt:lpstr>Теплообменник-сублиматор</vt:lpstr>
      <vt:lpstr>Материалы пористых мембран для сублиматора</vt:lpstr>
      <vt:lpstr>Скафандр — сложная инженерная система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жизнеобеспечения при работе людей в космическом пространстве Какие инженерные решения позволяют человеку работать в космосе</dc:title>
  <dc:creator>Евгений Беляев</dc:creator>
  <cp:lastModifiedBy>User Windows</cp:lastModifiedBy>
  <cp:revision>14</cp:revision>
  <dcterms:created xsi:type="dcterms:W3CDTF">2025-12-17T18:41:24Z</dcterms:created>
  <dcterms:modified xsi:type="dcterms:W3CDTF">2025-12-18T08:14:08Z</dcterms:modified>
</cp:coreProperties>
</file>