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72" r:id="rId3"/>
    <p:sldMasterId id="2147483784" r:id="rId4"/>
    <p:sldMasterId id="2147483879" r:id="rId5"/>
    <p:sldMasterId id="2147483892" r:id="rId6"/>
  </p:sldMasterIdLst>
  <p:notesMasterIdLst>
    <p:notesMasterId r:id="rId21"/>
  </p:notesMasterIdLst>
  <p:sldIdLst>
    <p:sldId id="350" r:id="rId7"/>
    <p:sldId id="347" r:id="rId8"/>
    <p:sldId id="349" r:id="rId9"/>
    <p:sldId id="345" r:id="rId10"/>
    <p:sldId id="263" r:id="rId11"/>
    <p:sldId id="264" r:id="rId12"/>
    <p:sldId id="265" r:id="rId13"/>
    <p:sldId id="266" r:id="rId14"/>
    <p:sldId id="306" r:id="rId15"/>
    <p:sldId id="307" r:id="rId16"/>
    <p:sldId id="308" r:id="rId17"/>
    <p:sldId id="348" r:id="rId18"/>
    <p:sldId id="261" r:id="rId19"/>
    <p:sldId id="34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9D81-194A-4CCB-BF1E-AA0A0C7ACA2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148C-0EBD-47E9-8E1A-F37B43931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3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0996-581D-49A6-A38B-79F84488535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CEADD-0F07-433D-BB08-3659766921E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3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AD0E5-BC5E-41BA-8F0F-5FCBEB6AA41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56A32-A95D-45F7-860E-6B83B29A7D8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06723-24BD-41DA-A127-BB14EAFCE4A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85645-3EE5-4809-999C-4366C0F75AB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68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9EDBC-8D0F-4170-8ABC-2F7348BDC75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07449-BCB5-4C4A-94F3-A98D314DD44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4E943-651E-4F91-A91F-5DC1D110E20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325F6-EECB-463A-B650-A594D26E9FB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7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0ED5B-112B-462F-B7A6-3E29023AB29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30AB5-243F-4668-BD37-244036943AF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5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EC3CE-0AEB-4C37-8ADA-37832590A0E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1F4CF-D23B-4B1D-8F99-F8CA8EE0204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04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65F19-6D8A-4E8F-9D3C-11DC17A2761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9E7EF-ABC7-40DB-9DA3-CEC3A5B73C3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8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5FC91-150A-457A-9AD7-488735DF393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8C1C7-9338-41B0-8BA4-41462259098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3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9D38-BA59-4F60-A02D-A09048421A9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DD536-58DE-4A23-94C4-E0B42901949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9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3BDFC-8680-43A5-A40D-C3FB5D7A86B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8CE5A-788F-4A53-8D2B-0A8817D6154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62662-1696-4CA3-8857-87ED609468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F4FCC-42CC-4976-BD55-2E75C21BB8D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30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66FB5-6703-4736-ADC8-2B2FCECC7C7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255EF-0C30-43FE-9A3F-C9AE7384323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1237A-2508-481C-8D0C-2867E395C44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BB5101-9A17-446C-B433-2524A06EBC1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5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4511E-CDE6-4F76-A5BD-325AB943A81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0EB88-90E1-4DA5-9DF8-723E06E539A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5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98C8-48D4-4653-BEB6-2DB3FD26B62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B29AD-0DFC-4784-A3C4-89B0DF3147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747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61EE0-F1DE-4143-91B5-E0001F48394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7A328-9C38-4E2A-A632-E25D8AB762A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7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21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48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94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88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62ADA-9315-4F62-B9ED-9C23B85C993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0E983-866F-4201-B69B-61A7511F371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71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1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95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0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00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01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54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79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66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86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1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A326A-CE2B-45D6-AEFF-58EC1461243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A2AB2-351D-4DFA-B0C2-BEFF04AA6FD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61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95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95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11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368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96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1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24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0996-581D-49A6-A38B-79F84488535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CEADD-0F07-433D-BB08-3659766921E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11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62662-1696-4CA3-8857-87ED609468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F4FCC-42CC-4976-BD55-2E75C21BB8D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50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62ADA-9315-4F62-B9ED-9C23B85C993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0E983-866F-4201-B69B-61A7511F371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5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8B48F-295D-4E37-9541-E515C78AA8B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B63222-081A-491B-92A1-356986A7EDA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852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A326A-CE2B-45D6-AEFF-58EC1461243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A2AB2-351D-4DFA-B0C2-BEFF04AA6FD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19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8B48F-295D-4E37-9541-E515C78AA8B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B63222-081A-491B-92A1-356986A7EDA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09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64678-E8F7-491D-B3E9-384D9C1D5B4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4569A-F5B3-43EA-927D-2B4D1734587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52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1A695-0EBF-49C5-A376-E218FBD1323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DF675-F38E-403D-976B-EE0E920DEF8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1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21304-9342-40FE-831A-C89237E1EDC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3B10B-CE0C-464F-97B3-14B688AFEA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27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6F289-98EF-4A20-9D52-A14444A8C1F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677FD-62CE-4BDF-948A-2481BB340BF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79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AD0E5-BC5E-41BA-8F0F-5FCBEB6AA41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56A32-A95D-45F7-860E-6B83B29A7D8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34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06723-24BD-41DA-A127-BB14EAFCE4A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85645-3EE5-4809-999C-4366C0F75AB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66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9EDBC-8D0F-4170-8ABC-2F7348BDC75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07449-BCB5-4C4A-94F3-A98D314DD44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0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33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64678-E8F7-491D-B3E9-384D9C1D5B4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4569A-F5B3-43EA-927D-2B4D1734587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27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06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618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41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67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62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775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82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551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73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4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1A695-0EBF-49C5-A376-E218FBD1323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DF675-F38E-403D-976B-EE0E920DEF8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7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21304-9342-40FE-831A-C89237E1EDC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3B10B-CE0C-464F-97B3-14B688AFEA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6F289-98EF-4A20-9D52-A14444A8C1F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677FD-62CE-4BDF-948A-2481BB340BF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A1EF-8075-4301-966B-8B4561DEEAB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2D3A4-9749-4C53-8558-39BEFFEE0CD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1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F5079-68A3-4C03-9FB1-01086D98110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B1752B-B523-488F-8E74-1A98D4B8A9C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7310-411A-4DF0-8EAC-DB069AF6C70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E6B9-9302-4A85-AD66-E622D5FF28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AA1EF-8075-4301-966B-8B4561DEEAB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2D3A4-9749-4C53-8558-39BEFFEE0CD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2FF50-789E-4E96-AE7D-475DFD2964F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7BF2-71FD-4554-80A5-FB3A47923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3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508026" y="2065747"/>
              <a:ext cx="8252975" cy="3139321"/>
              <a:chOff x="860375" y="-230881"/>
              <a:chExt cx="8252975" cy="313932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60375" y="-230881"/>
                <a:ext cx="285366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XXV</a:t>
                </a:r>
                <a:endParaRPr lang="ru-RU" sz="9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868709" y="76896"/>
                <a:ext cx="52446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ОБЛАСТНАЯ ТЕХНИЧЕСКАЯ </a:t>
                </a:r>
              </a:p>
              <a:p>
                <a:r>
                  <a:rPr lang="ru-RU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ОЛИМПИАДА ШКОЛЬНИКОВ </a:t>
                </a:r>
                <a:endParaRPr lang="ru-RU" sz="2800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60375" y="1031003"/>
                <a:ext cx="7916654" cy="1877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«ДЕЛОВАЯ ИГРА»</a:t>
                </a:r>
              </a:p>
              <a:p>
                <a:pPr algn="ctr"/>
                <a:r>
                  <a:rPr lang="ru-RU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2001-2026 гг.</a:t>
                </a:r>
                <a:endParaRPr lang="ru-RU" sz="4400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0" y="5159495"/>
              <a:ext cx="9144000" cy="1698505"/>
              <a:chOff x="0" y="4932114"/>
              <a:chExt cx="9144000" cy="1698505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932114"/>
                <a:ext cx="1292251" cy="864534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654497"/>
                <a:ext cx="1284736" cy="96355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770" y="4932114"/>
                <a:ext cx="1141153" cy="85586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735" y="5787979"/>
                <a:ext cx="1106759" cy="830070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5120" y="5779569"/>
                <a:ext cx="1118726" cy="839044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5124" y="4938262"/>
                <a:ext cx="1253572" cy="835715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6786" y="5732514"/>
                <a:ext cx="1337728" cy="891819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5144" y="4932360"/>
                <a:ext cx="1201525" cy="801016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6202" y="5738800"/>
                <a:ext cx="1318462" cy="8792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8389" y="4949344"/>
                <a:ext cx="1164965" cy="776886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9513" y="4946240"/>
                <a:ext cx="1297244" cy="865100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066" y="5794970"/>
                <a:ext cx="1211985" cy="808242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3051" y="5718194"/>
                <a:ext cx="1450949" cy="90249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958" y="5718194"/>
                <a:ext cx="1620649" cy="912425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6526" y="4932114"/>
                <a:ext cx="1257474" cy="943106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3172" y="4946240"/>
                <a:ext cx="1413164" cy="10287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6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0622" y="-24"/>
            <a:ext cx="8858312" cy="6759445"/>
            <a:chOff x="170622" y="-24"/>
            <a:chExt cx="8858312" cy="6759445"/>
          </a:xfrm>
        </p:grpSpPr>
        <p:sp>
          <p:nvSpPr>
            <p:cNvPr id="2" name="TextBox 1"/>
            <p:cNvSpPr txBox="1"/>
            <p:nvPr/>
          </p:nvSpPr>
          <p:spPr>
            <a:xfrm>
              <a:off x="456374" y="-24"/>
              <a:ext cx="85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ЛЕДОВЕДЕНИЕ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0622" y="692696"/>
              <a:ext cx="8858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Ледоведение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по сути это гляциология - наука как о естественных (природных), так и искусственных льдах во всех их разновидностях, как в космосе, так и на поверхности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Земли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в атмосфере, гидросфере, литосфере.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700808"/>
              <a:ext cx="410445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Объектом и предметом изучения в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ледоведении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является лёд, который может вызывать ряд стихийных явлений с вредными и разрушительными последствиями (обледенение летательных аппаратов, судов, сооружений, дорожного полотна и почвы, градобития, метели и снежные заносы, речные заторы и зажоры с наводнениями, ледяные обвалы, разрыв корней растений при образовании слоев льда в почве и др.).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Правктическое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ледоведение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занимается прогнозированием, обнаружением,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предотвра-щением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вредных явлений, борьба с ними и использование льда в различных целях (снегозадержание, устройство ледяных переправ, изотермических складов, облицовка хранилищ,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льдозакладка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шахт и т.п.) представляют предмет ряда разделов гидрометеорологических и инженерно-технических знаний (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ледотехника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снеготехника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инженерное мерзлотоведение и др.), деятельности специальных служб (ледовая разведка, ледокольный транспорт, снегоуборочная техника, искусственное сбрасывание лавин и т.д.). </a:t>
              </a:r>
            </a:p>
          </p:txBody>
        </p:sp>
        <p:pic>
          <p:nvPicPr>
            <p:cNvPr id="3076" name="Picture 4" descr="http://www.mistermagic.it/wp-content/uploads/2013/07/surgelati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2" r="22413"/>
            <a:stretch/>
          </p:blipFill>
          <p:spPr bwMode="auto">
            <a:xfrm>
              <a:off x="4503987" y="1299485"/>
              <a:ext cx="1828800" cy="523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250" y="1428277"/>
              <a:ext cx="2505102" cy="191501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091" y="3397030"/>
              <a:ext cx="2515261" cy="163099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863" y="5081762"/>
              <a:ext cx="2516489" cy="167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6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68663" y="99385"/>
            <a:ext cx="8860271" cy="6694137"/>
            <a:chOff x="140885" y="99385"/>
            <a:chExt cx="8860271" cy="6694137"/>
          </a:xfrm>
        </p:grpSpPr>
        <p:sp>
          <p:nvSpPr>
            <p:cNvPr id="2" name="TextBox 1"/>
            <p:cNvSpPr txBox="1"/>
            <p:nvPr/>
          </p:nvSpPr>
          <p:spPr>
            <a:xfrm>
              <a:off x="398368" y="99385"/>
              <a:ext cx="85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СНЕГОВЕДЕНИЕ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885" y="700227"/>
              <a:ext cx="885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Снеговедение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это наука возникшая на стыке криологии (гляциологии), метеорологии, биологии и инженерии.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131" y="1349616"/>
              <a:ext cx="292895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целом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снеговедение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подразде-ляется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 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естественное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 </a:t>
              </a:r>
              <a:r>
                <a:rPr kumimoji="0" 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инженерное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Предметом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естествен-ного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является формирование и существование снежного покрова, инженерного – взаимодействие снега с техническими и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архитектур-ными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объектами. К инженерному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снеговедению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относится </a:t>
              </a:r>
              <a:r>
                <a:rPr kumimoji="0" lang="ru-RU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транс-портное</a:t>
              </a: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снеговедение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изучающее взаимодействие транспортных систем со снежным покровом.</a:t>
              </a:r>
            </a:p>
          </p:txBody>
        </p:sp>
        <p:pic>
          <p:nvPicPr>
            <p:cNvPr id="2050" name="Picture 2" descr="http://nizhniy-novgorod.dmir.ru/images/zaklyuchaem-dogovora-na-uborku-i-vyvoz-snega-1304117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" t="2819" r="2205" b="11435"/>
            <a:stretch/>
          </p:blipFill>
          <p:spPr bwMode="auto">
            <a:xfrm>
              <a:off x="5215171" y="1310362"/>
              <a:ext cx="3785985" cy="2262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dileo.ru/uploads/images/e/5/4/5/3/92b0a7d12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47" y="4221088"/>
              <a:ext cx="4062317" cy="2559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1000pix.ru/upload/photo/ltmb_YrB6zRbt8ykhkizKbbdDSNfhEiTFde32HDaeNBSrE9Zs53_5af62QdiNbiGD5dZk13445451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10440"/>
              <a:ext cx="3652769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deagel.com/library1/medium/2006/m0200611280011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437112"/>
              <a:ext cx="3548112" cy="235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im1-tub-ru.yandex.net/i?id=6e534238f582202a5b33d3cf4899a929&amp;n=33&amp;h=190&amp;w=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737" y="1293809"/>
              <a:ext cx="2381250" cy="18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cs622720.vk.me/u4417389/video/x_dc204a8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3400329"/>
              <a:ext cx="2122940" cy="1194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nnmuz.com/uploads/posts/2013-09/1379663177_042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8" r="19765"/>
            <a:stretch/>
          </p:blipFill>
          <p:spPr bwMode="auto">
            <a:xfrm>
              <a:off x="3923928" y="4731381"/>
              <a:ext cx="1623051" cy="204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26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101513"/>
            <a:ext cx="9036496" cy="6685074"/>
            <a:chOff x="107504" y="101513"/>
            <a:chExt cx="9036496" cy="6685074"/>
          </a:xfrm>
        </p:grpSpPr>
        <p:sp>
          <p:nvSpPr>
            <p:cNvPr id="2" name="TextBox 1"/>
            <p:cNvSpPr txBox="1"/>
            <p:nvPr/>
          </p:nvSpPr>
          <p:spPr>
            <a:xfrm>
              <a:off x="321439" y="101513"/>
              <a:ext cx="85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ЭКЗОКРИОЛОГИЯ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2844" y="714356"/>
              <a:ext cx="885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Экзокриология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это еще один из разделов общей криологии Приставка «экзо» обозначающая нечто внешнее, находящееся снаружи. В данном случае это наука о природных объектах и процессах, происходящих во внешней по отношению к Земле криосфере, то есть в космическом пространстве </a:t>
              </a:r>
              <a:r>
                <a: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Внеземелья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504" y="1928802"/>
              <a:ext cx="342902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Имеются данные о наличии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льда и снега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планетах Солнечной системы и в ядрах комет. Изо льда сложена поверхность Европы - спутника Юпитера. На Марсе выпадает как привычный нам снег, так и снег из твёрдой углекислоты (помимо постоянных полярных шапок из обычного льда, на Марсе регулярно образуются сезонные шапки из углекислотного, более известного как «сухой» лёд). На Тритоне метан, выпадающий в виде дождя, в холодных областях планеты выпадает в виде снега (подобно тому как это на Земле происходит с водой)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3158" y="1928803"/>
              <a:ext cx="3750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 пределами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Земли в естественной залежи встречаются </a:t>
              </a: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неводные снега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(углекислотные, аммиачные, метановые и прочие). Свойства этих снегов и льдов в некоторой степени изучены лишь на физическом уровне агрегатного состояния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ttp://www.powerwriter.ru/images/cosmos08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055376"/>
              <a:ext cx="3476328" cy="173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ikartinka.com/image/cache/data/141/1397901731/13979017318-max-95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51" r="37982" b="15248"/>
            <a:stretch/>
          </p:blipFill>
          <p:spPr bwMode="auto">
            <a:xfrm>
              <a:off x="3547033" y="1970821"/>
              <a:ext cx="1857803" cy="481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341" y="3284777"/>
              <a:ext cx="3497339" cy="349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9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D860A-C4E0-45E3-A9A8-AEE45359E3E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0179" name="Группа 5"/>
          <p:cNvGrpSpPr>
            <a:grpSpLocks/>
          </p:cNvGrpSpPr>
          <p:nvPr/>
        </p:nvGrpSpPr>
        <p:grpSpPr bwMode="auto">
          <a:xfrm>
            <a:off x="-143668" y="76200"/>
            <a:ext cx="9287668" cy="6781800"/>
            <a:chOff x="-94540" y="82143"/>
            <a:chExt cx="9287644" cy="6781144"/>
          </a:xfrm>
        </p:grpSpPr>
        <p:pic>
          <p:nvPicPr>
            <p:cNvPr id="50180" name="Рисунок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" r="5901"/>
            <a:stretch>
              <a:fillRect/>
            </a:stretch>
          </p:blipFill>
          <p:spPr bwMode="auto">
            <a:xfrm>
              <a:off x="33929" y="82143"/>
              <a:ext cx="9159175" cy="67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Заголовок 3"/>
            <p:cNvSpPr txBox="1">
              <a:spLocks/>
            </p:cNvSpPr>
            <p:nvPr/>
          </p:nvSpPr>
          <p:spPr>
            <a:xfrm>
              <a:off x="-94540" y="579744"/>
              <a:ext cx="9272445" cy="752402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ХОЛОД НЕ ВРАГ, А ДРУГ</a:t>
              </a:r>
              <a:endPara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26200"/>
            <a:ext cx="3952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5C0E6-DDFC-46BC-8567-4827140D2B1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5261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/>
          <a:stretch>
            <a:fillRect/>
          </a:stretch>
        </p:blipFill>
        <p:spPr bwMode="auto">
          <a:xfrm>
            <a:off x="0" y="9525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54874" y="-55557"/>
            <a:ext cx="8777529" cy="7012369"/>
            <a:chOff x="154874" y="-55557"/>
            <a:chExt cx="8777529" cy="70123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6710" y="1078280"/>
              <a:ext cx="8705693" cy="587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Перечень тем областной олимпиады школьников «Деловая </a:t>
              </a:r>
              <a:r>
                <a:rPr lang="ru-RU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игра» 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2001-2026 гг.</a:t>
              </a:r>
              <a:r>
                <a:rPr lang="ru-RU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2001-2002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Безопасный автомобиль XXI 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2002-2003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Альтернативные энергетические источники транспортных средств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2003-2004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Техника для освоения мирового океана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2004-2005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Автоматизация и роботизация человеческой деятельности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20052006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Экологически чистый автомобильный транспорт XXI 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2006-2007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Конвергентные технологии в технике XXI 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2007-2008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Техника и технологии освоения континентальной и океанической литосферы Земли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2008-2009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Совместить несовместимое: Живые системы и ядерная энергетика – основа техники и технологий XXI 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2009-2010 гг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Умные материалы в технике ХХI века: Мега и </a:t>
              </a:r>
              <a:r>
                <a:rPr lang="ru-RU" sz="1000" b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макротехника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и технологии через </a:t>
              </a:r>
              <a:r>
                <a:rPr lang="ru-RU" sz="1000" b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полисистемно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-структурное проявление </a:t>
              </a:r>
              <a:r>
                <a:rPr lang="ru-RU" sz="1000" b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микроотношений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и процессов в материалах»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(Олимпиада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имела в текущем учебном году статус 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Всероссийской);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2010-2011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Транспортные интеллектуальные 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XXI века: Наземные, водные, воздушные и космические транспортные системы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2011-2012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Распределенные энергетические системы в технике и технологиях ХХI века: Распределенные микро и нано энергетические источники, сети передачи энергии и силовые приводы - основа техники и технологий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2012-2013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Умный климат: техника и технология для изменения природно-климатических условий жизни человека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2013-2014 гг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Биотехника XXI века: от искусственных технических систем назад к природным, но техническим системам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2014-2015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Машиностроение и </a:t>
              </a:r>
              <a:r>
                <a:rPr lang="ru-RU" sz="1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техносфера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XXI 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века»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(была реализована в городской олимпиаде 2012 года);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2015-2016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Сумма НЗИТ-конвергентных </a:t>
              </a:r>
              <a:r>
                <a:rPr lang="ru-RU" sz="1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природоподобных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НБИКС-технологий – основа позитивной гармонизации эволюции человеческой цивилизации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»: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Альтернатива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(НЗИТ - наука, знания, инновации, технологи, НБИКС – нано, </a:t>
              </a:r>
              <a:r>
                <a:rPr lang="ru-RU" sz="1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био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инфо, </a:t>
              </a:r>
              <a:r>
                <a:rPr lang="ru-RU" sz="1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когнито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социо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2016-2017 гг. 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Конвергентные 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НБИКС-технологии – основа </a:t>
              </a:r>
              <a:r>
                <a:rPr lang="ru-RU" sz="1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природоподобной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(зелёной) техники </a:t>
              </a:r>
              <a:r>
                <a:rPr lang="ru-RU" sz="1000" b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XXIвека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2017-2018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Умные машины – людям для подмоги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Технологии и технические средства освоения шельфа и береговой зоны Ледовитого океана вдоль Северного морского пути Российской Федерации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2018-2019 гг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Умные машины – людям для подмоги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(повтор темы 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Техника и технологи для человека. Инженер лидирующая профессия будущего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2019-2020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Умные машины – людям для подмоги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(повтор темы 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Энергия – это бесценный клад: Альтернативная реальность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проводится в рамках Школьной лиги Международного чемпионата «CASE-IN» (для 8-11 классов);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2020-2021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Эпидемия «Covid-19». Повтор предыдущего года (дистанционная игра);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2021-2022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Модульные машины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Программируемая (роботизируемая) материя - как основа техники и технологии будущей человеческой цивилизации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2022-2023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Применение 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бытовых лазеров в домашнем и приусадебном </a:t>
              </a:r>
              <a:r>
                <a:rPr lang="ru-RU" sz="10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хозяйстве</a:t>
              </a:r>
              <a:r>
                <a:rPr lang="ru-RU" sz="1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высокой плотности энергии в сферах деятельности человечества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2023-2024 гг. 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Модульные </a:t>
              </a:r>
              <a:r>
                <a:rPr lang="ru-RU" sz="1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самовостанавливающиеся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машины и технические объекты для бытовой деятельности человека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4-7 классов),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Репликация материи как технологическая основа будущего существования человечества: </a:t>
              </a:r>
              <a:r>
                <a:rPr lang="ru-RU" sz="10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самовостанавливающиеся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системы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 областных школ), «</a:t>
              </a:r>
              <a:r>
                <a:rPr lang="ru-RU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Системы высокой плотности энергии в сферах деятельности человечества</a:t>
              </a:r>
              <a:r>
                <a:rPr lang="ru-RU" sz="1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8-11 классов городских школ);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2024-2025 гг. </a:t>
              </a: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Техника для экстремальных условий эксплуатации</a:t>
              </a: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(для всех параллелей);</a:t>
              </a:r>
              <a:endPara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sz="1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2025-2026 гг. </a:t>
              </a: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1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Полярная и космическая </a:t>
              </a:r>
              <a:r>
                <a:rPr lang="ru-RU" sz="1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криоинженерия</a:t>
              </a:r>
              <a:r>
                <a:rPr lang="ru-RU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«</a:t>
              </a:r>
              <a:r>
                <a:rPr lang="ru-RU" sz="1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Холод не враг, а друг</a:t>
              </a:r>
              <a:r>
                <a:rPr lang="ru-RU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r>
                <a:rPr lang="ru-RU" sz="10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(для всех параллелей);</a:t>
              </a:r>
              <a:endPara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74" y="76896"/>
              <a:ext cx="1171429" cy="1066667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2062890" y="-55557"/>
              <a:ext cx="4615553" cy="1277174"/>
              <a:chOff x="2319829" y="-133611"/>
              <a:chExt cx="4615553" cy="127717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319829" y="-133611"/>
                <a:ext cx="16850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XXV</a:t>
                </a:r>
                <a:endParaRPr lang="ru-RU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868709" y="76896"/>
                <a:ext cx="30666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ОБЛАСТНАЯ ТЕХНИЧЕСКАЯ </a:t>
                </a:r>
              </a:p>
              <a:p>
                <a:r>
                  <a:rPr lang="ru-RU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ОЛИМПИАДА ШКОЛЬНИКОВ </a:t>
                </a:r>
                <a:endParaRPr lang="ru-RU" sz="1600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768194" y="558788"/>
                <a:ext cx="36227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«ДЕЛОВАЯ ИГРА»</a:t>
                </a:r>
                <a:endParaRPr lang="ru-RU" sz="3200" dirty="0"/>
              </a:p>
            </p:txBody>
          </p:sp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207" y="278684"/>
              <a:ext cx="1904196" cy="254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DF675-F38E-403D-976B-EE0E920DEF8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4353" y="0"/>
            <a:ext cx="9198353" cy="6858000"/>
            <a:chOff x="921957" y="0"/>
            <a:chExt cx="8222043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/>
            <a:stretch/>
          </p:blipFill>
          <p:spPr>
            <a:xfrm>
              <a:off x="921957" y="0"/>
              <a:ext cx="8222043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21957" y="5270065"/>
              <a:ext cx="822204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ПОЛЯРНАЯ и КОСМИЧЕСКАЯ </a:t>
              </a:r>
              <a:br>
                <a:rPr kumimoji="0" lang="ru-R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ru-R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КРИОИНЖЕНЕРИЯ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6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4613" y="44450"/>
            <a:ext cx="8964612" cy="7524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И ЛЕД  ВО ВСЕЛЕННОЙ</a:t>
            </a:r>
          </a:p>
        </p:txBody>
      </p:sp>
      <p:grpSp>
        <p:nvGrpSpPr>
          <p:cNvPr id="53251" name="Группа 6"/>
          <p:cNvGrpSpPr>
            <a:grpSpLocks/>
          </p:cNvGrpSpPr>
          <p:nvPr/>
        </p:nvGrpSpPr>
        <p:grpSpPr bwMode="auto">
          <a:xfrm>
            <a:off x="282575" y="908050"/>
            <a:ext cx="8834438" cy="5734050"/>
            <a:chOff x="254000" y="981075"/>
            <a:chExt cx="8835171" cy="5732907"/>
          </a:xfrm>
        </p:grpSpPr>
        <p:grpSp>
          <p:nvGrpSpPr>
            <p:cNvPr id="53253" name="Группа 13"/>
            <p:cNvGrpSpPr>
              <a:grpSpLocks/>
            </p:cNvGrpSpPr>
            <p:nvPr/>
          </p:nvGrpSpPr>
          <p:grpSpPr bwMode="auto">
            <a:xfrm>
              <a:off x="254000" y="981075"/>
              <a:ext cx="8835171" cy="1842815"/>
              <a:chOff x="253999" y="980728"/>
              <a:chExt cx="8835564" cy="1842594"/>
            </a:xfrm>
          </p:grpSpPr>
          <p:sp>
            <p:nvSpPr>
              <p:cNvPr id="11" name="TextBox 10"/>
              <p:cNvSpPr txBox="1"/>
              <p:nvPr/>
            </p:nvSpPr>
            <p:spPr bwMode="auto">
              <a:xfrm>
                <a:off x="3032478" y="1007707"/>
                <a:ext cx="6057085" cy="18155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itchFamily="18" charset="2"/>
                  <a:buChar char="·"/>
                  <a:tabLst/>
                  <a:defRPr/>
                </a:pP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МАТЕРИЮ ВО ВСЕЛЕННОЙ принято делить на три группы: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1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ТЕМНАЯ ЭНЕРГИЯ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74%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; </a:t>
                </a:r>
                <a:r>
                  <a:rPr kumimoji="0" lang="ru-RU" sz="1600" b="1" i="1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ТЕМНАЯ МАТЕРИЯ 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 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22%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ru-RU" sz="1600" b="0" i="1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горячая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нейтрино движущиеся с около световой скоростью и </a:t>
                </a:r>
                <a:r>
                  <a:rPr kumimoji="0" lang="ru-RU" sz="1600" b="0" i="1" u="none" strike="noStrike" kern="1200" cap="all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холодная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медленно движущихся сгустков вещества);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ВИДИМАЯ МАТЕРИЯ 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ru-RU" sz="1600" b="0" i="1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ВЕЩЕСТВО ЗВЕЗД и других объектов, МЕЖГАЛАКТИЧЕСКИЙ ГАЗ)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- </a:t>
                </a:r>
                <a:r>
                  <a:rPr kumimoji="0" lang="ru-RU" sz="24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4%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3258" name="Рисунок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980728"/>
                <a:ext cx="2779131" cy="18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54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084997"/>
              <a:ext cx="6372200" cy="358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102" y="4005063"/>
              <a:ext cx="3386149" cy="270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28" y="2935423"/>
              <a:ext cx="3232133" cy="24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9BA83A-E9C0-43E7-9AE2-0CE5BCF853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4613" y="44450"/>
            <a:ext cx="8964612" cy="5048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И ЛЕД В СОЛНЕЧНОЙ СИСТЕМЕ</a:t>
            </a:r>
          </a:p>
        </p:txBody>
      </p:sp>
      <p:sp>
        <p:nvSpPr>
          <p:cNvPr id="5427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2627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8944F-C35B-4F2F-A539-4BEB3BD2B08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4276" name="Группа 5"/>
          <p:cNvGrpSpPr>
            <a:grpSpLocks/>
          </p:cNvGrpSpPr>
          <p:nvPr/>
        </p:nvGrpSpPr>
        <p:grpSpPr bwMode="auto">
          <a:xfrm>
            <a:off x="55563" y="620713"/>
            <a:ext cx="9017000" cy="6007100"/>
            <a:chOff x="55100" y="620713"/>
            <a:chExt cx="9017463" cy="6006798"/>
          </a:xfrm>
        </p:grpSpPr>
        <p:pic>
          <p:nvPicPr>
            <p:cNvPr id="54277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696" y="2206489"/>
              <a:ext cx="4681385" cy="263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78" name="Группа 9"/>
            <p:cNvGrpSpPr>
              <a:grpSpLocks/>
            </p:cNvGrpSpPr>
            <p:nvPr/>
          </p:nvGrpSpPr>
          <p:grpSpPr bwMode="auto">
            <a:xfrm>
              <a:off x="287532" y="620713"/>
              <a:ext cx="8785031" cy="1568628"/>
              <a:chOff x="107504" y="1124744"/>
              <a:chExt cx="8784976" cy="1569660"/>
            </a:xfrm>
          </p:grpSpPr>
          <p:pic>
            <p:nvPicPr>
              <p:cNvPr id="5428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268760"/>
                <a:ext cx="2880320" cy="133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986714" y="1124744"/>
                <a:ext cx="5905766" cy="15694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 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вещество Солнечной системы принято делить на три группы: </a:t>
                </a:r>
                <a:r>
                  <a:rPr kumimoji="0" lang="ru-RU" sz="1600" b="0" i="1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газовый компонент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водород, гелий и благородные газы - 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97,7%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; </a:t>
                </a:r>
                <a:r>
                  <a:rPr kumimoji="0" lang="ru-RU" sz="1600" b="1" i="1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ледяной компонент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: азот, кислород и некоторое количество водорода - 1,8%;  </a:t>
                </a:r>
                <a:r>
                  <a:rPr kumimoji="0" lang="ru-RU" sz="1600" b="0" i="1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МИНЕРАЛЬНЫЙ компонент</a:t>
                </a:r>
                <a:r>
                  <a:rPr kumimoji="0" lang="ru-RU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кремний, железо и все прочие элементы - </a:t>
                </a:r>
                <a:r>
                  <a:rPr kumimoji="0" lang="ru-RU" sz="16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0,4…0,5%</a:t>
                </a: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279" name="TextBox 10"/>
            <p:cNvSpPr txBox="1">
              <a:spLocks noChangeArrowheads="1"/>
            </p:cNvSpPr>
            <p:nvPr/>
          </p:nvSpPr>
          <p:spPr bwMode="auto">
            <a:xfrm>
              <a:off x="2901219" y="4941684"/>
              <a:ext cx="613780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Symbol" panose="05050102010706020507" pitchFamily="18" charset="2"/>
                </a:rPr>
                <a:t> </a:t>
              </a: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БОЛЬШАЯ ЧАСТЬ СПУТНИКОВ ПЛАНЕТ ГИГАНТОВ (ЮПИТЕР, САТУРН) ПОКРЫТЫ СНЕГОМ И ЛЬДОМ, А ПЛАНЕТЫ НЕПТУН И ПЛУТОН САМИ ПРЕДСТАВЛЯЮТ СОБОЙ «СНЕЖНЫЙ КОМ». ПРИ ЭТОМ НА ПЛАНЕТАРНЫХ ОБЪЕКТАХ СОЛНЕЧНОЙ СИСТЕМЫ, НАРЯДУ С ВОДНЫМ СНЕГОМ И ЛЬДОМ, ИМЕЮТ МЕСТО НЕВОДНЫЕ СНЕГА И ЛЬДЫ: АММИАЧНЫЕ, МЕТАНОВЫЕ, УГЛЕКИСЛОТНЫЕ И Т.Д.</a:t>
              </a:r>
            </a:p>
          </p:txBody>
        </p:sp>
        <p:pic>
          <p:nvPicPr>
            <p:cNvPr id="54280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7" y="3036467"/>
              <a:ext cx="2663662" cy="204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5" y="2094084"/>
              <a:ext cx="3522824" cy="220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2" name="TextBox 2"/>
            <p:cNvSpPr txBox="1">
              <a:spLocks noChangeArrowheads="1"/>
            </p:cNvSpPr>
            <p:nvPr/>
          </p:nvSpPr>
          <p:spPr bwMode="auto">
            <a:xfrm>
              <a:off x="84138" y="1700213"/>
              <a:ext cx="2157412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ВИДИМОЙ МАТЕРИИ</a:t>
              </a:r>
            </a:p>
          </p:txBody>
        </p:sp>
        <p:sp>
          <p:nvSpPr>
            <p:cNvPr id="4" name="Стрелка вверх 3"/>
            <p:cNvSpPr/>
            <p:nvPr/>
          </p:nvSpPr>
          <p:spPr>
            <a:xfrm>
              <a:off x="1348978" y="1916048"/>
              <a:ext cx="468337" cy="582583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284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0" y="5026569"/>
              <a:ext cx="2846119" cy="160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8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613" y="44450"/>
            <a:ext cx="8964612" cy="752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СНЕГ И ЛЕД НА ПЛАНЕТЕ ЗЕМЛЯ</a:t>
            </a:r>
          </a:p>
        </p:txBody>
      </p:sp>
      <p:grpSp>
        <p:nvGrpSpPr>
          <p:cNvPr id="55299" name="Группа 6"/>
          <p:cNvGrpSpPr>
            <a:grpSpLocks/>
          </p:cNvGrpSpPr>
          <p:nvPr/>
        </p:nvGrpSpPr>
        <p:grpSpPr bwMode="auto">
          <a:xfrm>
            <a:off x="163513" y="779463"/>
            <a:ext cx="8928100" cy="3230562"/>
            <a:chOff x="164268" y="779219"/>
            <a:chExt cx="8928100" cy="3231413"/>
          </a:xfrm>
        </p:grpSpPr>
        <p:grpSp>
          <p:nvGrpSpPr>
            <p:cNvPr id="55308" name="Группа 13"/>
            <p:cNvGrpSpPr>
              <a:grpSpLocks/>
            </p:cNvGrpSpPr>
            <p:nvPr/>
          </p:nvGrpSpPr>
          <p:grpSpPr bwMode="auto">
            <a:xfrm>
              <a:off x="164268" y="779219"/>
              <a:ext cx="8928100" cy="1570450"/>
              <a:chOff x="107504" y="4365104"/>
              <a:chExt cx="8928992" cy="1569815"/>
            </a:xfrm>
          </p:grpSpPr>
          <p:pic>
            <p:nvPicPr>
              <p:cNvPr id="55312" name="Picture 3" descr="WORLDMA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4437112"/>
                <a:ext cx="2482850" cy="109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0" name="TextBox 12"/>
              <p:cNvSpPr txBox="1">
                <a:spLocks noChangeArrowheads="1"/>
              </p:cNvSpPr>
              <p:nvPr/>
            </p:nvSpPr>
            <p:spPr bwMode="auto">
              <a:xfrm>
                <a:off x="2787472" y="4365104"/>
                <a:ext cx="6249024" cy="15698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  <a:defRPr/>
                </a:pP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130 МЛН. КМ</a:t>
                </a:r>
                <a:r>
                  <a:rPr kumimoji="0" lang="ru-RU" altLang="ru-RU" sz="16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2</a:t>
                </a: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 - 1/4 ПОВЕРХНОСТИ ЗЕМЛИ ЕЖЕГОДНО ПОКРЫТА СНЕГОМ И ЛЬДОМ ИЗ НЕЕ: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1/8 </a:t>
                </a:r>
                <a:r>
                  <a:rPr kumimoji="0" lang="ru-RU" alt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ПРИХОДИТСЯ НА ЛЕДНИКИ, ВКЛЮЧАЯ ЛЕДЯНЫЕ ЩИТЫ ГРЕНЛАНДИИ И АНТАРКТИДЫ;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1/3 - </a:t>
                </a:r>
                <a:r>
                  <a:rPr kumimoji="0" lang="ru-RU" alt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МОРСКИЕ ЛЬДЫ В АНТАРКТИЧЕСКОМ И АРКТИКТИЧЕСКОМ БАССЕЙНАХ</a:t>
                </a:r>
              </a:p>
            </p:txBody>
          </p:sp>
        </p:grpSp>
        <p:pic>
          <p:nvPicPr>
            <p:cNvPr id="55309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7" b="2579"/>
            <a:stretch>
              <a:fillRect/>
            </a:stretch>
          </p:blipFill>
          <p:spPr bwMode="auto">
            <a:xfrm>
              <a:off x="2680738" y="2432657"/>
              <a:ext cx="3744416" cy="156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438225"/>
              <a:ext cx="2384843" cy="157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32657"/>
              <a:ext cx="2338156" cy="156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0" name="Группа 12"/>
          <p:cNvGrpSpPr>
            <a:grpSpLocks/>
          </p:cNvGrpSpPr>
          <p:nvPr/>
        </p:nvGrpSpPr>
        <p:grpSpPr bwMode="auto">
          <a:xfrm>
            <a:off x="163513" y="4122738"/>
            <a:ext cx="8809037" cy="2735262"/>
            <a:chOff x="164267" y="4122360"/>
            <a:chExt cx="8807920" cy="2735640"/>
          </a:xfrm>
        </p:grpSpPr>
        <p:grpSp>
          <p:nvGrpSpPr>
            <p:cNvPr id="55302" name="Группа 15"/>
            <p:cNvGrpSpPr>
              <a:grpSpLocks/>
            </p:cNvGrpSpPr>
            <p:nvPr/>
          </p:nvGrpSpPr>
          <p:grpSpPr bwMode="auto">
            <a:xfrm>
              <a:off x="164268" y="4122360"/>
              <a:ext cx="8807919" cy="1200150"/>
              <a:chOff x="251520" y="5613226"/>
              <a:chExt cx="8806502" cy="1200150"/>
            </a:xfrm>
          </p:grpSpPr>
          <p:pic>
            <p:nvPicPr>
              <p:cNvPr id="55306" name="Picture 2" descr="CI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5613226"/>
                <a:ext cx="1852613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4"/>
              <p:cNvSpPr txBox="1">
                <a:spLocks noChangeArrowheads="1"/>
              </p:cNvSpPr>
              <p:nvPr/>
            </p:nvSpPr>
            <p:spPr bwMode="auto">
              <a:xfrm>
                <a:off x="2603517" y="5660858"/>
                <a:ext cx="6454505" cy="1078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  <a:defRPr/>
                </a:pP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80% ТЕРРИТОРИИ РОССИИ (СССР) ПОКРЫТО СНЕГОМ НА 5…10 МЕСЯЦЕВ В ГОДУ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ru-RU" alt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В РЯДЕ РАЙОНОВ РОССИИ СРЕДНЕМНОГОЛЕТНЯЯ ВЫСОТА СНЕЖНОГО ПОКРОВА</a:t>
                </a:r>
                <a:r>
                  <a:rPr kumimoji="0" lang="ru-RU" alt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 -  1,2 </a:t>
                </a:r>
                <a:r>
                  <a:rPr kumimoji="0" lang="ru-RU" alt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М</a:t>
                </a:r>
              </a:p>
            </p:txBody>
          </p:sp>
        </p:grpSp>
        <p:pic>
          <p:nvPicPr>
            <p:cNvPr id="55303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649" y="5322510"/>
              <a:ext cx="3971095" cy="153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67" y="5399944"/>
              <a:ext cx="1990459" cy="132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Рисунок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667" y="5322509"/>
              <a:ext cx="2248821" cy="143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97764-874E-4453-B735-0ECDCB65661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Группа 2"/>
          <p:cNvGrpSpPr>
            <a:grpSpLocks/>
          </p:cNvGrpSpPr>
          <p:nvPr/>
        </p:nvGrpSpPr>
        <p:grpSpPr bwMode="auto">
          <a:xfrm>
            <a:off x="127000" y="0"/>
            <a:ext cx="8878888" cy="6670675"/>
            <a:chOff x="126474" y="0"/>
            <a:chExt cx="8879847" cy="6670777"/>
          </a:xfrm>
        </p:grpSpPr>
        <p:sp>
          <p:nvSpPr>
            <p:cNvPr id="56330" name="TextBox 2"/>
            <p:cNvSpPr txBox="1">
              <a:spLocks noChangeArrowheads="1"/>
            </p:cNvSpPr>
            <p:nvPr/>
          </p:nvSpPr>
          <p:spPr bwMode="auto">
            <a:xfrm>
              <a:off x="500063" y="0"/>
              <a:ext cx="8501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СФЕРЫ ПЛАНЕТЫ ЗЕМЛЯ</a:t>
              </a:r>
            </a:p>
          </p:txBody>
        </p:sp>
        <p:grpSp>
          <p:nvGrpSpPr>
            <p:cNvPr id="56331" name="Группа 18"/>
            <p:cNvGrpSpPr>
              <a:grpSpLocks/>
            </p:cNvGrpSpPr>
            <p:nvPr/>
          </p:nvGrpSpPr>
          <p:grpSpPr bwMode="auto">
            <a:xfrm>
              <a:off x="961558" y="698917"/>
              <a:ext cx="8044763" cy="5897222"/>
              <a:chOff x="-263936" y="470854"/>
              <a:chExt cx="8690521" cy="6390011"/>
            </a:xfrm>
          </p:grpSpPr>
          <p:grpSp>
            <p:nvGrpSpPr>
              <p:cNvPr id="56333" name="Группа 9"/>
              <p:cNvGrpSpPr>
                <a:grpSpLocks/>
              </p:cNvGrpSpPr>
              <p:nvPr/>
            </p:nvGrpSpPr>
            <p:grpSpPr bwMode="auto">
              <a:xfrm>
                <a:off x="-263936" y="470854"/>
                <a:ext cx="7495215" cy="5893224"/>
                <a:chOff x="1236720" y="847032"/>
                <a:chExt cx="7495215" cy="5893224"/>
              </a:xfrm>
            </p:grpSpPr>
            <p:pic>
              <p:nvPicPr>
                <p:cNvPr id="56341" name="Picture 4" descr="http://www.icess.ucsb.edu/images/main/home_earth_spheres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6720" y="847032"/>
                  <a:ext cx="6178150" cy="5836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42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6349288" y="1614285"/>
                  <a:ext cx="1806323" cy="415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Атмосфера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780005" y="2910811"/>
                  <a:ext cx="1951801" cy="4145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5C249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Литосфера</a:t>
                  </a:r>
                </a:p>
              </p:txBody>
            </p:sp>
            <p:sp>
              <p:nvSpPr>
                <p:cNvPr id="5634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6917309" y="4372635"/>
                  <a:ext cx="1679131" cy="415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Биосфера</a:t>
                  </a:r>
                </a:p>
              </p:txBody>
            </p:sp>
            <p:sp>
              <p:nvSpPr>
                <p:cNvPr id="56345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132236" y="5589240"/>
                  <a:ext cx="2023376" cy="415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Гидросфера</a:t>
                  </a:r>
                </a:p>
              </p:txBody>
            </p:sp>
            <p:sp>
              <p:nvSpPr>
                <p:cNvPr id="5634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449063" y="6093295"/>
                  <a:ext cx="1683173" cy="415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Криосфера</a:t>
                  </a:r>
                </a:p>
              </p:txBody>
            </p:sp>
            <p:sp>
              <p:nvSpPr>
                <p:cNvPr id="5634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307502" y="6325220"/>
                  <a:ext cx="2178410" cy="415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8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Антропосфера</a:t>
                  </a:r>
                </a:p>
              </p:txBody>
            </p:sp>
          </p:grpSp>
          <p:sp>
            <p:nvSpPr>
              <p:cNvPr id="56334" name="TextBox 10"/>
              <p:cNvSpPr txBox="1">
                <a:spLocks noChangeArrowheads="1"/>
              </p:cNvSpPr>
              <p:nvPr/>
            </p:nvSpPr>
            <p:spPr bwMode="auto">
              <a:xfrm>
                <a:off x="5642117" y="3284984"/>
                <a:ext cx="2784468" cy="726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~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0,0000040183505%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2,4*10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12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56335" name="TextBox 11"/>
              <p:cNvSpPr txBox="1">
                <a:spLocks noChangeArrowheads="1"/>
              </p:cNvSpPr>
              <p:nvPr/>
            </p:nvSpPr>
            <p:spPr bwMode="auto">
              <a:xfrm>
                <a:off x="642110" y="2419198"/>
                <a:ext cx="2806363" cy="415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100% - 5,9726·10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21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56336" name="TextBox 12"/>
              <p:cNvSpPr txBox="1">
                <a:spLocks noChangeArrowheads="1"/>
              </p:cNvSpPr>
              <p:nvPr/>
            </p:nvSpPr>
            <p:spPr bwMode="auto">
              <a:xfrm>
                <a:off x="5188619" y="575290"/>
                <a:ext cx="2421528" cy="726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~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0,0000862271%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5,15*10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15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56337" name="Прямоугольник 13"/>
              <p:cNvSpPr>
                <a:spLocks noChangeArrowheads="1"/>
              </p:cNvSpPr>
              <p:nvPr/>
            </p:nvSpPr>
            <p:spPr bwMode="auto">
              <a:xfrm>
                <a:off x="4948244" y="4603761"/>
                <a:ext cx="19319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~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0,02511469041%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1,5*10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18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814465" y="1944611"/>
                <a:ext cx="1931219" cy="645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C24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~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C24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0,46880755449%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C24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2,8.*10</a:t>
                </a:r>
                <a:r>
                  <a:rPr kumimoji="0" lang="ru-RU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A5C24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19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C24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56339" name="Прямоугольник 15"/>
              <p:cNvSpPr>
                <a:spLocks noChangeArrowheads="1"/>
              </p:cNvSpPr>
              <p:nvPr/>
            </p:nvSpPr>
            <p:spPr bwMode="auto">
              <a:xfrm>
                <a:off x="4447969" y="5661248"/>
                <a:ext cx="19848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~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0,04094950272%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2,42*10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</a:t>
                </a:r>
              </a:p>
            </p:txBody>
          </p:sp>
          <p:sp>
            <p:nvSpPr>
              <p:cNvPr id="56340" name="Прямоугольник 17"/>
              <p:cNvSpPr>
                <a:spLocks noChangeArrowheads="1"/>
              </p:cNvSpPr>
              <p:nvPr/>
            </p:nvSpPr>
            <p:spPr bwMode="auto">
              <a:xfrm>
                <a:off x="333827" y="6214534"/>
                <a:ext cx="485479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~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0,000000000048052774 %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278*10</a:t>
                </a:r>
                <a:r>
                  <a:rPr kumimoji="0" lang="ru-RU" altLang="ru-RU" sz="1800" b="1" i="0" u="none" strike="noStrike" kern="1200" cap="none" spc="0" normalizeH="0" baseline="3000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r>
                  <a:rPr kumimoji="0" lang="ru-RU" altLang="ru-RU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т (масса людей без техносферы)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 bwMode="auto">
            <a:xfrm>
              <a:off x="126474" y="117577"/>
              <a:ext cx="830950" cy="6553200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Криосфера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- прерывистая и непостоянная по конфигурации оболочка Земли в зоне теплового взаимодействия атмосферы, гидросферы и литосферы, составными частями, которой являются снег, лед и мерзлые грунты.</a:t>
              </a:r>
            </a:p>
          </p:txBody>
        </p:sp>
      </p:grp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835150" y="5167313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6324" name="TextBox 21"/>
          <p:cNvSpPr txBox="1">
            <a:spLocks noChangeArrowheads="1"/>
          </p:cNvSpPr>
          <p:nvPr/>
        </p:nvSpPr>
        <p:spPr bwMode="auto">
          <a:xfrm>
            <a:off x="5480050" y="2312988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6325" name="TextBox 22"/>
          <p:cNvSpPr txBox="1">
            <a:spLocks noChangeArrowheads="1"/>
          </p:cNvSpPr>
          <p:nvPr/>
        </p:nvSpPr>
        <p:spPr bwMode="auto">
          <a:xfrm>
            <a:off x="3468688" y="5241925"/>
            <a:ext cx="503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4856163" y="4733925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6327" name="TextBox 24"/>
          <p:cNvSpPr txBox="1">
            <a:spLocks noChangeArrowheads="1"/>
          </p:cNvSpPr>
          <p:nvPr/>
        </p:nvSpPr>
        <p:spPr bwMode="auto">
          <a:xfrm>
            <a:off x="5076825" y="1123950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6328" name="TextBox 25"/>
          <p:cNvSpPr txBox="1">
            <a:spLocks noChangeArrowheads="1"/>
          </p:cNvSpPr>
          <p:nvPr/>
        </p:nvSpPr>
        <p:spPr bwMode="auto">
          <a:xfrm>
            <a:off x="5572125" y="3643313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632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98B6E-6648-42C9-9041-79BBF7374D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6277" y="-24"/>
            <a:ext cx="9080000" cy="6837826"/>
            <a:chOff x="26277" y="-24"/>
            <a:chExt cx="9080000" cy="68378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548" y="1744189"/>
              <a:ext cx="2841050" cy="188008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6374" y="-24"/>
              <a:ext cx="850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КРИОИНЖЕНЕРИЯ 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277" y="543860"/>
              <a:ext cx="908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Криоинженерия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рассматривает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научно-практические </a:t>
              </a:r>
              <a:r>
                <a:rPr kumimoji="0" lang="ru-RU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аспекты взаимодействия техники и технологий с криосферой Земли и </a:t>
              </a:r>
              <a:r>
                <a:rPr kumimoji="0" lang="ru-RU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криосредой</a:t>
              </a:r>
              <a:r>
                <a:rPr kumimoji="0" lang="ru-RU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Вселенной,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 включает в себя следующие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взаимосвязанные научно-практические инженерные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направления: </a:t>
              </a:r>
              <a:r>
                <a:rPr kumimoji="0" lang="ru-RU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ледоведение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и </a:t>
              </a:r>
              <a:r>
                <a:rPr kumimoji="0" lang="ru-RU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снеговедение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а также </a:t>
              </a:r>
              <a:r>
                <a:rPr kumimoji="0" lang="ru-RU" sz="1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экзокриоинженерию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0996" y="1826408"/>
              <a:ext cx="335455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Криоинженерия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может быть классифицирована по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следующим направлениям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связанным с деятельностью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человека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Научно-практическая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1.1.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Криоматериаловедение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и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криоинженерия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конструкций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1.2.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Криоэнергетика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и терморегуляция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1.3.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Криомеханика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1.4.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Криомедицина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и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криобиотехнологии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1.5. </a:t>
              </a:r>
              <a:r>
                <a:rPr kumimoji="0" lang="ru-R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Экзокриоинженерия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1.6. Экология и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климат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Социально-гуманитарная инженерия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2.1. Этика и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право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2.2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Культура и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антропология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2.3. Образование и международное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сотрудничество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2.4. Экономика и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геополитика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2.5. Философия и футурология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0840" y="5452807"/>
              <a:ext cx="891087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Криоинженерия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символизируют </a:t>
              </a:r>
              <a:r>
                <a:rPr kumimoji="0" lang="ru-R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борьбу и симбиоз с холодом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от попыток «покорить» Арктику и Антарктиду до проектов гармоничного встраивания технологий в хрупкие полярные экосистемы и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экзокриологические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миры Вселенной. Это не только инженерия, но и этика баланса между социально-техническим прогрессом и сохранением природы. Таким образом,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криоинженерия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научно-практическое направление деятельности человека, которое отражает синтез вызовов XXI века — </a:t>
              </a: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 климатических изменений до космической экспансии, где холод становится одновременно препятствием и ресурсом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293" y="1750243"/>
              <a:ext cx="2879673" cy="18679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37058" y="3672336"/>
              <a:ext cx="2010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КРИОИНЖЕНЕРИЯ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57079" y="3962042"/>
              <a:ext cx="142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КРИОЛОГИЯ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1424" y="3968259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ИНЖЕНЕРИЯ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9934" y="4331374"/>
              <a:ext cx="2550496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9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Криология</a:t>
              </a:r>
              <a:r>
                <a:rPr lang="ru-RU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-  наука о природных объектах и процессах, происходящих в </a:t>
              </a:r>
              <a:r>
                <a:rPr lang="ru-RU" sz="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криосфере</a:t>
              </a:r>
              <a:r>
                <a:rPr lang="ru-RU" sz="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Криология исследует физические, химические и минералогические изменения воды при температурах ниже её точки замерзания, а также природные тела и явления, возникающие при отрицательных температурах.</a:t>
              </a:r>
              <a:endPara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04486" y="4331373"/>
              <a:ext cx="279609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Инженерия</a:t>
              </a:r>
              <a:r>
                <a:rPr lang="ru-RU" sz="9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(инженерное дело) — область технической деятельности, направленная на практическое применение </a:t>
              </a:r>
              <a:r>
                <a:rPr lang="ru-RU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научных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экономических, социальных и </a:t>
              </a:r>
              <a:r>
                <a:rPr lang="ru-RU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практических знаний </a:t>
              </a:r>
              <a:r>
                <a: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создания искусственных технических объектов — сооружений, устройств, механизмов, машин и так далее. </a:t>
              </a: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3910188" y="366012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6786929" y="3660122"/>
              <a:ext cx="978408" cy="4846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59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1677</Words>
  <Application>Microsoft Office PowerPoint</Application>
  <PresentationFormat>Экран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2_Тема Office</vt:lpstr>
      <vt:lpstr>13_Тема Office</vt:lpstr>
      <vt:lpstr>5_Тема Office</vt:lpstr>
      <vt:lpstr>6_Тема Office</vt:lpstr>
      <vt:lpstr>16_Тема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 И ЛЕД НА ПЛАНЕТЕ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2025-04-11T07:25:42Z</dcterms:created>
  <dcterms:modified xsi:type="dcterms:W3CDTF">2025-12-17T12:13:03Z</dcterms:modified>
</cp:coreProperties>
</file>